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94"/>
  </p:normalViewPr>
  <p:slideViewPr>
    <p:cSldViewPr snapToGrid="0" snapToObjects="1">
      <p:cViewPr varScale="1">
        <p:scale>
          <a:sx n="96" d="100"/>
          <a:sy n="96" d="100"/>
        </p:scale>
        <p:origin x="200" y="7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7B4-5CF1-4D4A-BC93-BD380910A7C0}" type="datetime1">
              <a:rPr lang="en-US" smtClean="0"/>
              <a:t>9/4/20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fld id="{11A4B622-CC80-494A-B8E0-CDD1D88369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718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BF97-351A-6F44-A877-384E028B3949}" type="datetime1">
              <a:rPr lang="en-US" smtClean="0"/>
              <a:t>9/4/20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B622-CC80-494A-B8E0-CDD1D88369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412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3AC47-4168-B04B-8D55-63EB90D97E8E}" type="datetime1">
              <a:rPr lang="en-US" smtClean="0"/>
              <a:t>9/4/20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B622-CC80-494A-B8E0-CDD1D88369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87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21" y="1214543"/>
            <a:ext cx="5144255" cy="449644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94520" y="-21289"/>
            <a:ext cx="10972800" cy="9152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304578" y="1214543"/>
            <a:ext cx="5162743" cy="449644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82400" y="6356350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4C2B86F-1F44-5D44-8B80-095F58A8E0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046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288D9-5548-2D47-93DD-87F4687D6BA1}" type="datetime1">
              <a:rPr lang="en-US" smtClean="0"/>
              <a:t>9/4/20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B622-CC80-494A-B8E0-CDD1D88369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527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0A341-BC1E-B946-A350-CFF08EA4B425}" type="datetime1">
              <a:rPr lang="en-US" smtClean="0"/>
              <a:t>9/4/20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B622-CC80-494A-B8E0-CDD1D88369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664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43441-BAB3-5241-89ED-7A21D629E071}" type="datetime1">
              <a:rPr lang="en-US" smtClean="0"/>
              <a:t>9/4/20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B622-CC80-494A-B8E0-CDD1D88369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094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3233E-ECCA-E545-90A0-6EF95C154FA6}" type="datetime1">
              <a:rPr lang="en-US" smtClean="0"/>
              <a:t>9/4/20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B622-CC80-494A-B8E0-CDD1D88369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317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65572-9E69-614A-8264-16132AD51712}" type="datetime1">
              <a:rPr lang="en-US" smtClean="0"/>
              <a:t>9/4/20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B622-CC80-494A-B8E0-CDD1D88369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225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0085-EE7D-454F-8994-5E9B7F411BE5}" type="datetime1">
              <a:rPr lang="en-US" smtClean="0"/>
              <a:t>9/4/20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B622-CC80-494A-B8E0-CDD1D88369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030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0DE54-568B-C140-9EC8-AB0646D2D0AE}" type="datetime1">
              <a:rPr lang="en-US" smtClean="0"/>
              <a:t>9/4/20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B622-CC80-494A-B8E0-CDD1D88369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03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C08DE-367F-AF47-A38B-9E9426E266D2}" type="datetime1">
              <a:rPr lang="en-US" smtClean="0"/>
              <a:t>9/4/20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B622-CC80-494A-B8E0-CDD1D88369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430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492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696607"/>
            <a:ext cx="10515600" cy="44803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35E89-7952-4947-A99C-9281D8663A4D}" type="datetime1">
              <a:rPr lang="en-US" smtClean="0"/>
              <a:t>9/4/20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4B622-CC80-494A-B8E0-CDD1D88369E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8320" y="6218237"/>
            <a:ext cx="522203" cy="522203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234779" y="6134531"/>
            <a:ext cx="11896099" cy="655337"/>
          </a:xfrm>
          <a:prstGeom prst="line">
            <a:avLst/>
          </a:prstGeom>
          <a:ln>
            <a:solidFill>
              <a:srgbClr val="2488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396314" y="6091175"/>
            <a:ext cx="10441459" cy="698693"/>
          </a:xfrm>
          <a:prstGeom prst="line">
            <a:avLst/>
          </a:prstGeom>
          <a:ln>
            <a:solidFill>
              <a:srgbClr val="0AB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610600" y="6394450"/>
            <a:ext cx="2349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bg2">
                    <a:lumMod val="75000"/>
                  </a:schemeClr>
                </a:solidFill>
              </a:rPr>
              <a:t>© Beterra Health</a:t>
            </a:r>
          </a:p>
        </p:txBody>
      </p:sp>
    </p:spTree>
    <p:extLst>
      <p:ext uri="{BB962C8B-B14F-4D97-AF65-F5344CB8AC3E}">
        <p14:creationId xmlns:p14="http://schemas.microsoft.com/office/powerpoint/2010/main" val="1940990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00201"/>
            <a:ext cx="9144000" cy="2387600"/>
          </a:xfrm>
        </p:spPr>
        <p:txBody>
          <a:bodyPr/>
          <a:lstStyle/>
          <a:p>
            <a:r>
              <a:rPr lang="en-US" dirty="0"/>
              <a:t>Florida Patient Safety Culture SBAR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30756"/>
            <a:ext cx="9144000" cy="1127043"/>
          </a:xfrm>
        </p:spPr>
        <p:txBody>
          <a:bodyPr/>
          <a:lstStyle/>
          <a:p>
            <a:r>
              <a:rPr lang="en-US" i="1" dirty="0"/>
              <a:t>Update 9/5/20</a:t>
            </a: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A6D9767A-4D14-8A47-8F1E-A05AAB0DE2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331" y="501569"/>
            <a:ext cx="4222924" cy="1057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010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22335-964D-B941-A646-8291AADEB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3FB3E-AC30-5E49-AC1F-7301BAF9F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2020, Florida State Legislature passed HB 763</a:t>
            </a:r>
          </a:p>
          <a:p>
            <a:pPr lvl="1"/>
            <a:r>
              <a:rPr lang="en-US" dirty="0"/>
              <a:t>Applies to hospitals and ambulatory surgery centers </a:t>
            </a:r>
          </a:p>
          <a:p>
            <a:pPr lvl="1"/>
            <a:r>
              <a:rPr lang="en-US" dirty="0"/>
              <a:t>Requires biennial Patient Safety Culture Survey</a:t>
            </a:r>
          </a:p>
          <a:p>
            <a:pPr lvl="1"/>
            <a:r>
              <a:rPr lang="en-US" dirty="0"/>
              <a:t>Must Submit data to or Agency for Health Care Administration (ACHA)</a:t>
            </a:r>
          </a:p>
          <a:p>
            <a:endParaRPr lang="en-US" dirty="0"/>
          </a:p>
          <a:p>
            <a:r>
              <a:rPr lang="en-US" dirty="0"/>
              <a:t>Safety culture survey data will be published publicly</a:t>
            </a:r>
          </a:p>
          <a:p>
            <a:pPr lvl="1"/>
            <a:r>
              <a:rPr lang="en-US" dirty="0"/>
              <a:t>First state to require public publication</a:t>
            </a:r>
          </a:p>
          <a:p>
            <a:pPr lvl="1"/>
            <a:r>
              <a:rPr lang="en-US" dirty="0"/>
              <a:t>Safety surveys do contain sensitive information regarding safety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BD80A6-28FE-F942-AD0B-D27499E76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B622-CC80-494A-B8E0-CDD1D88369E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203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22335-964D-B941-A646-8291AADEB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3FB3E-AC30-5E49-AC1F-7301BAF9F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Safety culture surveys have long been required by Joint Commission and Leap Frog</a:t>
            </a:r>
          </a:p>
          <a:p>
            <a:endParaRPr lang="en-US" dirty="0"/>
          </a:p>
          <a:p>
            <a:r>
              <a:rPr lang="en-US" dirty="0"/>
              <a:t>Literature shows significant evidence that surveying and action plans can improve patient safety</a:t>
            </a:r>
          </a:p>
          <a:p>
            <a:endParaRPr lang="en-US" dirty="0"/>
          </a:p>
          <a:p>
            <a:r>
              <a:rPr lang="en-US" dirty="0"/>
              <a:t>These surveys provide valuable feedback at the unit and facility level regarding safety and quality improvement efforts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BD80A6-28FE-F942-AD0B-D27499E76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B622-CC80-494A-B8E0-CDD1D88369E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54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22335-964D-B941-A646-8291AADEB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3FB3E-AC30-5E49-AC1F-7301BAF9F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Must use latest Agency for Healthcare Research and Quality (AHRQs) surveys on patient safety culture</a:t>
            </a:r>
          </a:p>
          <a:p>
            <a:r>
              <a:rPr lang="en-US" dirty="0"/>
              <a:t>Surveys must be conducted and data submitted at least every two years</a:t>
            </a:r>
          </a:p>
          <a:p>
            <a:r>
              <a:rPr lang="en-US" dirty="0"/>
              <a:t>Some specific modifications to the survey are called for in the law</a:t>
            </a:r>
          </a:p>
          <a:p>
            <a:r>
              <a:rPr lang="en-US" dirty="0"/>
              <a:t>Response rates and action plans will also be submitted</a:t>
            </a:r>
          </a:p>
          <a:p>
            <a:r>
              <a:rPr lang="en-US" dirty="0"/>
              <a:t>The law authorizes contracting with outside technology vendors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BD80A6-28FE-F942-AD0B-D27499E76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B622-CC80-494A-B8E0-CDD1D88369E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966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22335-964D-B941-A646-8291AADEB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3FB3E-AC30-5E49-AC1F-7301BAF9F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Develop a compliance approach</a:t>
            </a:r>
          </a:p>
          <a:p>
            <a:r>
              <a:rPr lang="en-US" dirty="0"/>
              <a:t>Plan for transition to most recent AHRQ Survey</a:t>
            </a:r>
          </a:p>
          <a:p>
            <a:r>
              <a:rPr lang="en-US" dirty="0"/>
              <a:t>Budget Resources for surveying, data management, and action planning</a:t>
            </a:r>
          </a:p>
          <a:p>
            <a:r>
              <a:rPr lang="en-US" dirty="0"/>
              <a:t>Consider collaboration with other Florida healthcare organizations through Florida Safety Culture program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BD80A6-28FE-F942-AD0B-D27499E76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B622-CC80-494A-B8E0-CDD1D88369E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859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A53E9-C47F-824A-9888-A816CE9F0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Thinking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458C1-53FB-5942-948C-B1C520F95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current strengths and weaknesses of our patient safety culture surveying and follow-up?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How will public visibility impact how we use safety culture survey data?</a:t>
            </a:r>
          </a:p>
          <a:p>
            <a:endParaRPr lang="en-US" dirty="0"/>
          </a:p>
          <a:p>
            <a:r>
              <a:rPr lang="en-US" dirty="0"/>
              <a:t>How can we improve our staff’s perceptions of patient safety culture?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9DA507-1297-9C4C-BDE0-91AC51970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B622-CC80-494A-B8E0-CDD1D88369E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289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913F8-C545-E045-B52E-A7AB27042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931" y="1222651"/>
            <a:ext cx="10515600" cy="1325563"/>
          </a:xfrm>
        </p:spPr>
        <p:txBody>
          <a:bodyPr/>
          <a:lstStyle/>
          <a:p>
            <a:r>
              <a:rPr lang="en-US" dirty="0"/>
              <a:t>Provided By: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068DF48-73B2-2244-BAD2-E4FFD65B63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65350" y="2952750"/>
            <a:ext cx="7861300" cy="19685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3CB417-6CB1-6D4E-939C-54D86E401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B622-CC80-494A-B8E0-CDD1D88369E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156421"/>
      </p:ext>
    </p:extLst>
  </p:cSld>
  <p:clrMapOvr>
    <a:masterClrMapping/>
  </p:clrMapOvr>
</p:sld>
</file>

<file path=ppt/theme/theme1.xml><?xml version="1.0" encoding="utf-8"?>
<a:theme xmlns:a="http://schemas.openxmlformats.org/drawingml/2006/main" name="Beterra 2018 Theme">
  <a:themeElements>
    <a:clrScheme name="Custom 3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291EA"/>
      </a:accent1>
      <a:accent2>
        <a:srgbClr val="ED7D31"/>
      </a:accent2>
      <a:accent3>
        <a:srgbClr val="A5A5A5"/>
      </a:accent3>
      <a:accent4>
        <a:srgbClr val="06D6A2"/>
      </a:accent4>
      <a:accent5>
        <a:srgbClr val="4472C4"/>
      </a:accent5>
      <a:accent6>
        <a:srgbClr val="00BD8E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FE7A2914-F45C-BB48-AA69-E9192810390D}" vid="{0CFB3481-D186-B54C-A91E-91F439D8EE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Beterra 2018 Theme</Template>
  <TotalTime>18</TotalTime>
  <Words>256</Words>
  <Application>Microsoft Macintosh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Beterra 2018 Theme</vt:lpstr>
      <vt:lpstr>Florida Patient Safety Culture SBAR</vt:lpstr>
      <vt:lpstr>Situation</vt:lpstr>
      <vt:lpstr>Background</vt:lpstr>
      <vt:lpstr>Assessment</vt:lpstr>
      <vt:lpstr>Recommendations</vt:lpstr>
      <vt:lpstr>Thinking Questions</vt:lpstr>
      <vt:lpstr>Provided By: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Lyla Parry</dc:creator>
  <cp:lastModifiedBy>Daniel Baily</cp:lastModifiedBy>
  <cp:revision>3</cp:revision>
  <dcterms:created xsi:type="dcterms:W3CDTF">2019-01-29T21:28:19Z</dcterms:created>
  <dcterms:modified xsi:type="dcterms:W3CDTF">2020-09-04T20:59:31Z</dcterms:modified>
</cp:coreProperties>
</file>